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9" r:id="rId8"/>
    <p:sldId id="270" r:id="rId9"/>
    <p:sldId id="272" r:id="rId10"/>
    <p:sldId id="273" r:id="rId11"/>
    <p:sldId id="274" r:id="rId12"/>
    <p:sldId id="275" r:id="rId13"/>
    <p:sldId id="263" r:id="rId14"/>
    <p:sldId id="265" r:id="rId15"/>
    <p:sldId id="264" r:id="rId16"/>
    <p:sldId id="27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учкова Анастасия Денисовна" initials="ПАД" lastIdx="5" clrIdx="0">
    <p:extLst>
      <p:ext uri="{19B8F6BF-5375-455C-9EA6-DF929625EA0E}">
        <p15:presenceInfo xmlns:p15="http://schemas.microsoft.com/office/powerpoint/2012/main" userId="Пучкова Анастасия Денисо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D6D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5T17:13:06.813" idx="2">
    <p:pos x="10" y="10"/>
    <p:text>правка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8T17:41:49.118" idx="5">
    <p:pos x="3555" y="1059"/>
    <p:text>TAM и SAM не адекватны</p:text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7F9BA2-6FDE-4655-89F2-0D7F34C37EEF}" type="doc">
      <dgm:prSet loTypeId="urn:microsoft.com/office/officeart/2005/8/layout/venn2" loCatId="relationship" qsTypeId="urn:microsoft.com/office/officeart/2005/8/quickstyle/simple4" qsCatId="simple" csTypeId="urn:microsoft.com/office/officeart/2005/8/colors/accent3_4" csCatId="accent3" phldr="1"/>
      <dgm:spPr/>
      <dgm:t>
        <a:bodyPr/>
        <a:lstStyle/>
        <a:p>
          <a:endParaRPr lang="ru-RU"/>
        </a:p>
      </dgm:t>
    </dgm:pt>
    <dgm:pt modelId="{94A7777C-E72D-4474-BC88-51162AF928C1}">
      <dgm:prSet phldrT="[Текст]" custT="1"/>
      <dgm:spPr>
        <a:solidFill>
          <a:srgbClr val="6D6D6D"/>
        </a:solidFill>
      </dgm:spPr>
      <dgm:t>
        <a:bodyPr/>
        <a:lstStyle/>
        <a:p>
          <a:pPr algn="ctr"/>
          <a:r>
            <a:rPr lang="ru-RU" sz="1300" b="1" dirty="0">
              <a:solidFill>
                <a:schemeClr val="tx1">
                  <a:lumMod val="85000"/>
                  <a:lumOff val="15000"/>
                </a:schemeClr>
              </a:solidFill>
            </a:rPr>
            <a:t>512 торговых центра и </a:t>
          </a:r>
          <a:r>
            <a:rPr lang="ru-RU" sz="1300" b="1" i="0" dirty="0">
              <a:solidFill>
                <a:schemeClr val="tx1">
                  <a:lumMod val="85000"/>
                  <a:lumOff val="15000"/>
                </a:schemeClr>
              </a:solidFill>
            </a:rPr>
            <a:t>15 956 сетевых ресторанов РФ</a:t>
          </a:r>
          <a:endParaRPr lang="ru-RU" sz="1300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390643A-F2C9-4EC5-B7B9-8604D981BE7B}" type="parTrans" cxnId="{C691407F-88B5-498E-B57B-BDD6AE08B21E}">
      <dgm:prSet/>
      <dgm:spPr/>
      <dgm:t>
        <a:bodyPr/>
        <a:lstStyle/>
        <a:p>
          <a:endParaRPr lang="ru-RU"/>
        </a:p>
      </dgm:t>
    </dgm:pt>
    <dgm:pt modelId="{CA141034-79DE-4E1A-9473-8CC984748E08}" type="sibTrans" cxnId="{C691407F-88B5-498E-B57B-BDD6AE08B21E}">
      <dgm:prSet/>
      <dgm:spPr/>
      <dgm:t>
        <a:bodyPr/>
        <a:lstStyle/>
        <a:p>
          <a:endParaRPr lang="ru-RU"/>
        </a:p>
      </dgm:t>
    </dgm:pt>
    <dgm:pt modelId="{851365AE-488D-41AF-880A-EF21C25DD201}">
      <dgm:prSet phldrT="[Текст]" custT="1"/>
      <dgm:spPr>
        <a:gradFill rotWithShape="0">
          <a:gsLst>
            <a:gs pos="0">
              <a:schemeClr val="tx1">
                <a:lumMod val="50000"/>
                <a:lumOff val="50000"/>
                <a:alpha val="80000"/>
              </a:schemeClr>
            </a:gs>
            <a:gs pos="50000">
              <a:schemeClr val="tx1">
                <a:lumMod val="50000"/>
                <a:lumOff val="50000"/>
                <a:alpha val="80000"/>
              </a:schemeClr>
            </a:gs>
            <a:gs pos="100000">
              <a:schemeClr val="bg1">
                <a:lumMod val="85000"/>
                <a:alpha val="80000"/>
              </a:schemeClr>
            </a:gs>
          </a:gsLst>
        </a:gradFill>
      </dgm:spPr>
      <dgm:t>
        <a:bodyPr/>
        <a:lstStyle/>
        <a:p>
          <a:r>
            <a:rPr lang="ru-RU" sz="1600" b="1" dirty="0">
              <a:solidFill>
                <a:schemeClr val="tx1">
                  <a:lumMod val="85000"/>
                  <a:lumOff val="15000"/>
                </a:schemeClr>
              </a:solidFill>
            </a:rPr>
            <a:t>74 торговых центра</a:t>
          </a:r>
        </a:p>
      </dgm:t>
    </dgm:pt>
    <dgm:pt modelId="{4DF5F082-6548-41EC-9CA8-A9C543730E53}" type="parTrans" cxnId="{2E5DA1F8-1B60-4EAB-B6DA-CAEB43633B12}">
      <dgm:prSet/>
      <dgm:spPr/>
      <dgm:t>
        <a:bodyPr/>
        <a:lstStyle/>
        <a:p>
          <a:endParaRPr lang="ru-RU"/>
        </a:p>
      </dgm:t>
    </dgm:pt>
    <dgm:pt modelId="{8D445A22-1BE5-49D1-9CB1-79931A990E0E}" type="sibTrans" cxnId="{2E5DA1F8-1B60-4EAB-B6DA-CAEB43633B12}">
      <dgm:prSet/>
      <dgm:spPr/>
      <dgm:t>
        <a:bodyPr/>
        <a:lstStyle/>
        <a:p>
          <a:endParaRPr lang="ru-RU"/>
        </a:p>
      </dgm:t>
    </dgm:pt>
    <dgm:pt modelId="{B3FA4DCF-BC90-4C49-AEF1-3F4BF39E0B3A}">
      <dgm:prSet phldrT="[Текст]" custT="1"/>
      <dgm:spPr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satMod val="103000"/>
                <a:lumMod val="102000"/>
                <a:tint val="94000"/>
                <a:alpha val="70000"/>
              </a:schemeClr>
            </a:gs>
            <a:gs pos="50000">
              <a:schemeClr val="bg1">
                <a:lumMod val="85000"/>
                <a:alpha val="70000"/>
              </a:schemeClr>
            </a:gs>
            <a:gs pos="100000">
              <a:schemeClr val="bg1">
                <a:alpha val="70000"/>
              </a:schemeClr>
            </a:gs>
          </a:gsLst>
        </a:gradFill>
      </dgm:spPr>
      <dgm:t>
        <a:bodyPr/>
        <a:lstStyle/>
        <a:p>
          <a:r>
            <a:rPr lang="ru-RU" sz="1900" b="1" dirty="0">
              <a:solidFill>
                <a:schemeClr val="tx1">
                  <a:lumMod val="85000"/>
                  <a:lumOff val="15000"/>
                </a:schemeClr>
              </a:solidFill>
            </a:rPr>
            <a:t>62 точки питания и 16 торговых центров в Таганроге</a:t>
          </a:r>
        </a:p>
      </dgm:t>
    </dgm:pt>
    <dgm:pt modelId="{B9418308-BB66-429F-B9D1-F5B77F885CE4}" type="parTrans" cxnId="{9EFCAE24-5E53-423C-AD48-CB4CBCC804F5}">
      <dgm:prSet/>
      <dgm:spPr/>
      <dgm:t>
        <a:bodyPr/>
        <a:lstStyle/>
        <a:p>
          <a:endParaRPr lang="ru-RU"/>
        </a:p>
      </dgm:t>
    </dgm:pt>
    <dgm:pt modelId="{13A4E898-4FA6-4BD7-91B8-CF04B1091FA7}" type="sibTrans" cxnId="{9EFCAE24-5E53-423C-AD48-CB4CBCC804F5}">
      <dgm:prSet/>
      <dgm:spPr/>
      <dgm:t>
        <a:bodyPr/>
        <a:lstStyle/>
        <a:p>
          <a:endParaRPr lang="ru-RU"/>
        </a:p>
      </dgm:t>
    </dgm:pt>
    <dgm:pt modelId="{24680964-37C9-4572-819E-8A06B1ADBA40}">
      <dgm:prSet custT="1"/>
      <dgm:spPr/>
      <dgm:t>
        <a:bodyPr/>
        <a:lstStyle/>
        <a:p>
          <a:r>
            <a:rPr lang="ru-RU" sz="1600" b="1" i="0" dirty="0">
              <a:solidFill>
                <a:schemeClr val="tx1">
                  <a:lumMod val="85000"/>
                  <a:lumOff val="15000"/>
                </a:schemeClr>
              </a:solidFill>
            </a:rPr>
            <a:t>6383 точки питания</a:t>
          </a:r>
          <a:r>
            <a:rPr lang="ru-RU" sz="1600" b="1" dirty="0">
              <a:solidFill>
                <a:schemeClr val="tx1">
                  <a:lumMod val="85000"/>
                  <a:lumOff val="15000"/>
                </a:schemeClr>
              </a:solidFill>
            </a:rPr>
            <a:t> в Ростовской</a:t>
          </a:r>
          <a:endParaRPr lang="en-US" sz="1600" b="1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r>
            <a:rPr lang="ru-RU" sz="1600" b="1" dirty="0">
              <a:solidFill>
                <a:schemeClr val="tx1">
                  <a:lumMod val="85000"/>
                  <a:lumOff val="15000"/>
                </a:schemeClr>
              </a:solidFill>
            </a:rPr>
            <a:t>области </a:t>
          </a:r>
          <a:endParaRPr lang="ru-RU" sz="1600" dirty="0"/>
        </a:p>
      </dgm:t>
    </dgm:pt>
    <dgm:pt modelId="{C32A1F26-E74A-4CCA-AF02-7530C788631B}" type="parTrans" cxnId="{A9E5E274-E8A6-4CF7-9F93-B54509651387}">
      <dgm:prSet/>
      <dgm:spPr/>
      <dgm:t>
        <a:bodyPr/>
        <a:lstStyle/>
        <a:p>
          <a:endParaRPr lang="ru-RU"/>
        </a:p>
      </dgm:t>
    </dgm:pt>
    <dgm:pt modelId="{E9C0CA48-9208-408E-BD36-CEC76D473A4E}" type="sibTrans" cxnId="{A9E5E274-E8A6-4CF7-9F93-B54509651387}">
      <dgm:prSet/>
      <dgm:spPr/>
      <dgm:t>
        <a:bodyPr/>
        <a:lstStyle/>
        <a:p>
          <a:endParaRPr lang="ru-RU"/>
        </a:p>
      </dgm:t>
    </dgm:pt>
    <dgm:pt modelId="{25B2B57E-625A-47D3-8001-CAAE0F446348}" type="pres">
      <dgm:prSet presAssocID="{D47F9BA2-6FDE-4655-89F2-0D7F34C37EEF}" presName="Name0" presStyleCnt="0">
        <dgm:presLayoutVars>
          <dgm:chMax val="7"/>
          <dgm:resizeHandles val="exact"/>
        </dgm:presLayoutVars>
      </dgm:prSet>
      <dgm:spPr/>
    </dgm:pt>
    <dgm:pt modelId="{4CEF23CA-ED75-45F4-8860-5EA390F77981}" type="pres">
      <dgm:prSet presAssocID="{D47F9BA2-6FDE-4655-89F2-0D7F34C37EEF}" presName="comp1" presStyleCnt="0"/>
      <dgm:spPr/>
    </dgm:pt>
    <dgm:pt modelId="{E666A2FD-47A9-4E96-93DB-42FF70AC2A9D}" type="pres">
      <dgm:prSet presAssocID="{D47F9BA2-6FDE-4655-89F2-0D7F34C37EEF}" presName="circle1" presStyleLbl="node1" presStyleIdx="0" presStyleCnt="4" custLinFactNeighborX="862"/>
      <dgm:spPr/>
    </dgm:pt>
    <dgm:pt modelId="{7958F567-B53E-485F-8384-F46CDB008F27}" type="pres">
      <dgm:prSet presAssocID="{D47F9BA2-6FDE-4655-89F2-0D7F34C37EEF}" presName="c1text" presStyleLbl="node1" presStyleIdx="0" presStyleCnt="4">
        <dgm:presLayoutVars>
          <dgm:bulletEnabled val="1"/>
        </dgm:presLayoutVars>
      </dgm:prSet>
      <dgm:spPr/>
    </dgm:pt>
    <dgm:pt modelId="{63C2E05E-C3EC-448E-B5F6-6A7747B4B446}" type="pres">
      <dgm:prSet presAssocID="{D47F9BA2-6FDE-4655-89F2-0D7F34C37EEF}" presName="comp2" presStyleCnt="0"/>
      <dgm:spPr/>
    </dgm:pt>
    <dgm:pt modelId="{421C40FD-4BB3-4E79-B03E-AF9788ED41BD}" type="pres">
      <dgm:prSet presAssocID="{D47F9BA2-6FDE-4655-89F2-0D7F34C37EEF}" presName="circle2" presStyleLbl="node1" presStyleIdx="1" presStyleCnt="4"/>
      <dgm:spPr/>
    </dgm:pt>
    <dgm:pt modelId="{CCA1C1BC-57E2-4EB4-960E-EE00A342218B}" type="pres">
      <dgm:prSet presAssocID="{D47F9BA2-6FDE-4655-89F2-0D7F34C37EEF}" presName="c2text" presStyleLbl="node1" presStyleIdx="1" presStyleCnt="4">
        <dgm:presLayoutVars>
          <dgm:bulletEnabled val="1"/>
        </dgm:presLayoutVars>
      </dgm:prSet>
      <dgm:spPr/>
    </dgm:pt>
    <dgm:pt modelId="{E2CF2221-CBB3-4E6A-86AE-A2012B44E23D}" type="pres">
      <dgm:prSet presAssocID="{D47F9BA2-6FDE-4655-89F2-0D7F34C37EEF}" presName="comp3" presStyleCnt="0"/>
      <dgm:spPr/>
    </dgm:pt>
    <dgm:pt modelId="{89417B39-477E-4C12-B5A1-A80DB9935180}" type="pres">
      <dgm:prSet presAssocID="{D47F9BA2-6FDE-4655-89F2-0D7F34C37EEF}" presName="circle3" presStyleLbl="node1" presStyleIdx="2" presStyleCnt="4"/>
      <dgm:spPr/>
    </dgm:pt>
    <dgm:pt modelId="{EE36EA00-B03D-4CC2-82B1-34B1559983CE}" type="pres">
      <dgm:prSet presAssocID="{D47F9BA2-6FDE-4655-89F2-0D7F34C37EEF}" presName="c3text" presStyleLbl="node1" presStyleIdx="2" presStyleCnt="4">
        <dgm:presLayoutVars>
          <dgm:bulletEnabled val="1"/>
        </dgm:presLayoutVars>
      </dgm:prSet>
      <dgm:spPr/>
    </dgm:pt>
    <dgm:pt modelId="{7D318384-4E99-413F-9156-FBB81CCB670B}" type="pres">
      <dgm:prSet presAssocID="{D47F9BA2-6FDE-4655-89F2-0D7F34C37EEF}" presName="comp4" presStyleCnt="0"/>
      <dgm:spPr/>
    </dgm:pt>
    <dgm:pt modelId="{95BDB1BC-407E-4C73-96CF-BF0AC38F2739}" type="pres">
      <dgm:prSet presAssocID="{D47F9BA2-6FDE-4655-89F2-0D7F34C37EEF}" presName="circle4" presStyleLbl="node1" presStyleIdx="3" presStyleCnt="4"/>
      <dgm:spPr/>
    </dgm:pt>
    <dgm:pt modelId="{2A366C73-BCA9-4D9C-9B71-B4138CAD1CB9}" type="pres">
      <dgm:prSet presAssocID="{D47F9BA2-6FDE-4655-89F2-0D7F34C37EEF}" presName="c4text" presStyleLbl="node1" presStyleIdx="3" presStyleCnt="4">
        <dgm:presLayoutVars>
          <dgm:bulletEnabled val="1"/>
        </dgm:presLayoutVars>
      </dgm:prSet>
      <dgm:spPr/>
    </dgm:pt>
  </dgm:ptLst>
  <dgm:cxnLst>
    <dgm:cxn modelId="{9EFCAE24-5E53-423C-AD48-CB4CBCC804F5}" srcId="{D47F9BA2-6FDE-4655-89F2-0D7F34C37EEF}" destId="{B3FA4DCF-BC90-4C49-AEF1-3F4BF39E0B3A}" srcOrd="3" destOrd="0" parTransId="{B9418308-BB66-429F-B9D1-F5B77F885CE4}" sibTransId="{13A4E898-4FA6-4BD7-91B8-CF04B1091FA7}"/>
    <dgm:cxn modelId="{97DA3C25-A01C-48E9-8FEF-81D64D28798E}" type="presOf" srcId="{94A7777C-E72D-4474-BC88-51162AF928C1}" destId="{7958F567-B53E-485F-8384-F46CDB008F27}" srcOrd="1" destOrd="0" presId="urn:microsoft.com/office/officeart/2005/8/layout/venn2"/>
    <dgm:cxn modelId="{9DB58344-6BEC-4072-925A-CA162007A613}" type="presOf" srcId="{24680964-37C9-4572-819E-8A06B1ADBA40}" destId="{89417B39-477E-4C12-B5A1-A80DB9935180}" srcOrd="0" destOrd="0" presId="urn:microsoft.com/office/officeart/2005/8/layout/venn2"/>
    <dgm:cxn modelId="{4A5E336C-F006-4C7F-8DBB-E34B99FCF86E}" type="presOf" srcId="{851365AE-488D-41AF-880A-EF21C25DD201}" destId="{CCA1C1BC-57E2-4EB4-960E-EE00A342218B}" srcOrd="1" destOrd="0" presId="urn:microsoft.com/office/officeart/2005/8/layout/venn2"/>
    <dgm:cxn modelId="{A9E5E274-E8A6-4CF7-9F93-B54509651387}" srcId="{D47F9BA2-6FDE-4655-89F2-0D7F34C37EEF}" destId="{24680964-37C9-4572-819E-8A06B1ADBA40}" srcOrd="2" destOrd="0" parTransId="{C32A1F26-E74A-4CCA-AF02-7530C788631B}" sibTransId="{E9C0CA48-9208-408E-BD36-CEC76D473A4E}"/>
    <dgm:cxn modelId="{864DB778-CE3B-4FC8-9A43-7424A07AB2F5}" type="presOf" srcId="{94A7777C-E72D-4474-BC88-51162AF928C1}" destId="{E666A2FD-47A9-4E96-93DB-42FF70AC2A9D}" srcOrd="0" destOrd="0" presId="urn:microsoft.com/office/officeart/2005/8/layout/venn2"/>
    <dgm:cxn modelId="{C691407F-88B5-498E-B57B-BDD6AE08B21E}" srcId="{D47F9BA2-6FDE-4655-89F2-0D7F34C37EEF}" destId="{94A7777C-E72D-4474-BC88-51162AF928C1}" srcOrd="0" destOrd="0" parTransId="{B390643A-F2C9-4EC5-B7B9-8604D981BE7B}" sibTransId="{CA141034-79DE-4E1A-9473-8CC984748E08}"/>
    <dgm:cxn modelId="{3E71CF9B-43BF-48BD-89FA-F56D1CD58FC1}" type="presOf" srcId="{B3FA4DCF-BC90-4C49-AEF1-3F4BF39E0B3A}" destId="{95BDB1BC-407E-4C73-96CF-BF0AC38F2739}" srcOrd="0" destOrd="0" presId="urn:microsoft.com/office/officeart/2005/8/layout/venn2"/>
    <dgm:cxn modelId="{4292AECC-CA88-4E8E-ABB0-76061B172334}" type="presOf" srcId="{D47F9BA2-6FDE-4655-89F2-0D7F34C37EEF}" destId="{25B2B57E-625A-47D3-8001-CAAE0F446348}" srcOrd="0" destOrd="0" presId="urn:microsoft.com/office/officeart/2005/8/layout/venn2"/>
    <dgm:cxn modelId="{7BCB05D0-718F-4CE7-801B-C57D2294C00C}" type="presOf" srcId="{B3FA4DCF-BC90-4C49-AEF1-3F4BF39E0B3A}" destId="{2A366C73-BCA9-4D9C-9B71-B4138CAD1CB9}" srcOrd="1" destOrd="0" presId="urn:microsoft.com/office/officeart/2005/8/layout/venn2"/>
    <dgm:cxn modelId="{2E5DA1F8-1B60-4EAB-B6DA-CAEB43633B12}" srcId="{D47F9BA2-6FDE-4655-89F2-0D7F34C37EEF}" destId="{851365AE-488D-41AF-880A-EF21C25DD201}" srcOrd="1" destOrd="0" parTransId="{4DF5F082-6548-41EC-9CA8-A9C543730E53}" sibTransId="{8D445A22-1BE5-49D1-9CB1-79931A990E0E}"/>
    <dgm:cxn modelId="{95DD39FF-B6ED-40F2-8EBD-F1463A21C3F3}" type="presOf" srcId="{851365AE-488D-41AF-880A-EF21C25DD201}" destId="{421C40FD-4BB3-4E79-B03E-AF9788ED41BD}" srcOrd="0" destOrd="0" presId="urn:microsoft.com/office/officeart/2005/8/layout/venn2"/>
    <dgm:cxn modelId="{EAE9A5FF-7AF3-4AFA-AE9B-AB22AB54429D}" type="presOf" srcId="{24680964-37C9-4572-819E-8A06B1ADBA40}" destId="{EE36EA00-B03D-4CC2-82B1-34B1559983CE}" srcOrd="1" destOrd="0" presId="urn:microsoft.com/office/officeart/2005/8/layout/venn2"/>
    <dgm:cxn modelId="{B5EB1F9C-0832-4A5F-9FEC-2FA93A1BE58D}" type="presParOf" srcId="{25B2B57E-625A-47D3-8001-CAAE0F446348}" destId="{4CEF23CA-ED75-45F4-8860-5EA390F77981}" srcOrd="0" destOrd="0" presId="urn:microsoft.com/office/officeart/2005/8/layout/venn2"/>
    <dgm:cxn modelId="{BAEDC327-37E0-41DF-8D53-E7D86873AC21}" type="presParOf" srcId="{4CEF23CA-ED75-45F4-8860-5EA390F77981}" destId="{E666A2FD-47A9-4E96-93DB-42FF70AC2A9D}" srcOrd="0" destOrd="0" presId="urn:microsoft.com/office/officeart/2005/8/layout/venn2"/>
    <dgm:cxn modelId="{24A37A5E-7BC8-4F49-9BA6-9C2BB335A1D5}" type="presParOf" srcId="{4CEF23CA-ED75-45F4-8860-5EA390F77981}" destId="{7958F567-B53E-485F-8384-F46CDB008F27}" srcOrd="1" destOrd="0" presId="urn:microsoft.com/office/officeart/2005/8/layout/venn2"/>
    <dgm:cxn modelId="{C3A92FCA-5D4A-4538-9417-53513914234E}" type="presParOf" srcId="{25B2B57E-625A-47D3-8001-CAAE0F446348}" destId="{63C2E05E-C3EC-448E-B5F6-6A7747B4B446}" srcOrd="1" destOrd="0" presId="urn:microsoft.com/office/officeart/2005/8/layout/venn2"/>
    <dgm:cxn modelId="{EF7A7A4F-C4DF-4CD0-BA61-45BB077E70D2}" type="presParOf" srcId="{63C2E05E-C3EC-448E-B5F6-6A7747B4B446}" destId="{421C40FD-4BB3-4E79-B03E-AF9788ED41BD}" srcOrd="0" destOrd="0" presId="urn:microsoft.com/office/officeart/2005/8/layout/venn2"/>
    <dgm:cxn modelId="{7A51C1FD-0A2D-4766-8239-C8AD75662C76}" type="presParOf" srcId="{63C2E05E-C3EC-448E-B5F6-6A7747B4B446}" destId="{CCA1C1BC-57E2-4EB4-960E-EE00A342218B}" srcOrd="1" destOrd="0" presId="urn:microsoft.com/office/officeart/2005/8/layout/venn2"/>
    <dgm:cxn modelId="{AA47FE28-113D-4C0B-AC45-125326CDD096}" type="presParOf" srcId="{25B2B57E-625A-47D3-8001-CAAE0F446348}" destId="{E2CF2221-CBB3-4E6A-86AE-A2012B44E23D}" srcOrd="2" destOrd="0" presId="urn:microsoft.com/office/officeart/2005/8/layout/venn2"/>
    <dgm:cxn modelId="{225A6ABE-FB45-4A6D-B055-D39B95869452}" type="presParOf" srcId="{E2CF2221-CBB3-4E6A-86AE-A2012B44E23D}" destId="{89417B39-477E-4C12-B5A1-A80DB9935180}" srcOrd="0" destOrd="0" presId="urn:microsoft.com/office/officeart/2005/8/layout/venn2"/>
    <dgm:cxn modelId="{BD4FFAC1-A043-49AD-80A9-7AABB4328648}" type="presParOf" srcId="{E2CF2221-CBB3-4E6A-86AE-A2012B44E23D}" destId="{EE36EA00-B03D-4CC2-82B1-34B1559983CE}" srcOrd="1" destOrd="0" presId="urn:microsoft.com/office/officeart/2005/8/layout/venn2"/>
    <dgm:cxn modelId="{8EF14B1E-7810-4E9D-9EF5-1DECCB703036}" type="presParOf" srcId="{25B2B57E-625A-47D3-8001-CAAE0F446348}" destId="{7D318384-4E99-413F-9156-FBB81CCB670B}" srcOrd="3" destOrd="0" presId="urn:microsoft.com/office/officeart/2005/8/layout/venn2"/>
    <dgm:cxn modelId="{8E1C92C1-7B02-485B-B349-2D56CF88853E}" type="presParOf" srcId="{7D318384-4E99-413F-9156-FBB81CCB670B}" destId="{95BDB1BC-407E-4C73-96CF-BF0AC38F2739}" srcOrd="0" destOrd="0" presId="urn:microsoft.com/office/officeart/2005/8/layout/venn2"/>
    <dgm:cxn modelId="{57ECCCBB-21CD-480F-87F8-91379723DC98}" type="presParOf" srcId="{7D318384-4E99-413F-9156-FBB81CCB670B}" destId="{2A366C73-BCA9-4D9C-9B71-B4138CAD1CB9}" srcOrd="1" destOrd="0" presId="urn:microsoft.com/office/officeart/2005/8/layout/venn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6A2FD-47A9-4E96-93DB-42FF70AC2A9D}">
      <dsp:nvSpPr>
        <dsp:cNvPr id="0" name=""/>
        <dsp:cNvSpPr/>
      </dsp:nvSpPr>
      <dsp:spPr>
        <a:xfrm>
          <a:off x="163177" y="0"/>
          <a:ext cx="5517931" cy="5517931"/>
        </a:xfrm>
        <a:prstGeom prst="ellipse">
          <a:avLst/>
        </a:prstGeom>
        <a:solidFill>
          <a:srgbClr val="6D6D6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512 торговых центра и </a:t>
          </a:r>
          <a:r>
            <a:rPr lang="ru-RU" sz="1300" b="1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15 956 сетевых ресторанов РФ</a:t>
          </a:r>
          <a:endParaRPr lang="ru-RU" sz="13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2150736" y="275896"/>
        <a:ext cx="1542813" cy="827689"/>
      </dsp:txXfrm>
    </dsp:sp>
    <dsp:sp modelId="{421C40FD-4BB3-4E79-B03E-AF9788ED41BD}">
      <dsp:nvSpPr>
        <dsp:cNvPr id="0" name=""/>
        <dsp:cNvSpPr/>
      </dsp:nvSpPr>
      <dsp:spPr>
        <a:xfrm>
          <a:off x="667406" y="1103586"/>
          <a:ext cx="4414344" cy="4414344"/>
        </a:xfrm>
        <a:prstGeom prst="ellipse">
          <a:avLst/>
        </a:prstGeom>
        <a:gradFill rotWithShape="0">
          <a:gsLst>
            <a:gs pos="0">
              <a:schemeClr val="tx1">
                <a:lumMod val="50000"/>
                <a:lumOff val="50000"/>
                <a:alpha val="80000"/>
              </a:schemeClr>
            </a:gs>
            <a:gs pos="50000">
              <a:schemeClr val="tx1">
                <a:lumMod val="50000"/>
                <a:lumOff val="50000"/>
                <a:alpha val="80000"/>
              </a:schemeClr>
            </a:gs>
            <a:gs pos="100000">
              <a:schemeClr val="bg1">
                <a:lumMod val="85000"/>
                <a:alpha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74 торговых центра</a:t>
          </a:r>
        </a:p>
      </dsp:txBody>
      <dsp:txXfrm>
        <a:off x="2103171" y="1368446"/>
        <a:ext cx="1542813" cy="794582"/>
      </dsp:txXfrm>
    </dsp:sp>
    <dsp:sp modelId="{89417B39-477E-4C12-B5A1-A80DB9935180}">
      <dsp:nvSpPr>
        <dsp:cNvPr id="0" name=""/>
        <dsp:cNvSpPr/>
      </dsp:nvSpPr>
      <dsp:spPr>
        <a:xfrm>
          <a:off x="1219199" y="2207172"/>
          <a:ext cx="3310758" cy="3310758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359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359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359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6383 точки питания</a:t>
          </a:r>
          <a:r>
            <a:rPr lang="ru-RU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 в Ростовской</a:t>
          </a:r>
          <a:endParaRPr lang="en-US" sz="16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области </a:t>
          </a:r>
          <a:endParaRPr lang="ru-RU" sz="1600" kern="1200" dirty="0"/>
        </a:p>
      </dsp:txBody>
      <dsp:txXfrm>
        <a:off x="2103171" y="2455479"/>
        <a:ext cx="1542813" cy="744920"/>
      </dsp:txXfrm>
    </dsp:sp>
    <dsp:sp modelId="{95BDB1BC-407E-4C73-96CF-BF0AC38F2739}">
      <dsp:nvSpPr>
        <dsp:cNvPr id="0" name=""/>
        <dsp:cNvSpPr/>
      </dsp:nvSpPr>
      <dsp:spPr>
        <a:xfrm>
          <a:off x="1770992" y="3310758"/>
          <a:ext cx="2207172" cy="2207172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satMod val="103000"/>
                <a:lumMod val="102000"/>
                <a:tint val="94000"/>
                <a:alpha val="70000"/>
              </a:schemeClr>
            </a:gs>
            <a:gs pos="50000">
              <a:schemeClr val="bg1">
                <a:lumMod val="85000"/>
                <a:alpha val="70000"/>
              </a:schemeClr>
            </a:gs>
            <a:gs pos="100000">
              <a:schemeClr val="bg1">
                <a:alpha val="7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62 точки питания и 16 торговых центров в Таганроге</a:t>
          </a:r>
        </a:p>
      </dsp:txBody>
      <dsp:txXfrm>
        <a:off x="2094225" y="3862551"/>
        <a:ext cx="1560706" cy="1103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86B46-13A3-4F29-AF40-C263692785C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94D69-8573-41C1-990F-332E42F11E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97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A94D69-8573-41C1-990F-332E42F11ED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97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EE5C5-EEE5-4C29-971F-B117251B1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9C5663-E3B6-42B8-900B-3DD4B7BB5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181FF0-5771-4B98-BA58-612DA657C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65203F-3076-4374-965F-2689D3D9E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5FA830-AD3D-416D-8B2D-EF28ACEA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39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176AF-2C8C-40AF-B531-F8DE3D15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9FB5649-67F0-456F-83D1-C0E3EDE9D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EB4641-3E50-4546-BDD2-46D1460B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562310-E263-41CB-8516-52687806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6A4179-F329-4EDD-9069-82671143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58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CDEFE9A-E4F4-4863-9D48-8A0C311D8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3754FC9-B6A4-46F4-AC58-810C7EAE1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8C216F-75E7-4ED0-8AFA-0B4C80630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C89CC0-B383-4E67-A560-917AA290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7CCC2-0869-43C6-A299-44892E25D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59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34F381-07DA-4526-BDA2-D71ACF76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76A50B-7173-4B52-9E03-04B9072E0FE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50000"/>
            </a:schemeClr>
          </a:solidFill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F566B5-8190-492F-BE15-25EEE886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82CD77-9DEF-4912-B768-DF8E3686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649FF5-A3CF-4479-A215-13CFC7B5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43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9394AE-D8AA-4E3F-8165-C1246987B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1CFE9B-5660-4105-9C59-A4DC85389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121ADA-98F3-4BA5-9C5D-5BB86F82B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C7E325-EA85-47F8-BF67-39165B83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DEDD85-C322-4A2A-B479-89C25661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77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E4001-2089-4D9E-95D4-FBA695F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215AEF-8A7D-4D08-A073-646FFE21CD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EC147B-1AD7-413B-9BBB-989859D01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2473CD-FA5C-4829-986A-42B3F937C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534649-1F78-42BF-AB88-EF96F09D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2E8000-C9D3-4D82-B86E-02300EA7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93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34BBA3-8B3F-431B-B3B5-BFA0B171A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8D9D58-A34A-46F9-B593-98E99C6F5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7CADC5-F67E-4498-AB66-63EC6761D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6F474FA-2D88-44FA-A80F-E6509F6B41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C2FF474-CBBD-477C-865E-97DC2FDDC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70C8777-5E74-4FB4-8968-A5A7C2951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9B2D6B-5DAA-4106-BC13-A4621E8E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D22F314-714F-4935-8386-018E83BB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28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3C26A-EB05-4EAE-960E-EBA1BAD9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98BF68-FA43-4BB7-9932-A77FD0D5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30D9191-9D05-4020-91FB-15C85556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3457A4-F7F7-4E78-9B85-C7CF91F6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97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8F14BD7-905A-41D3-B682-BFF56EB2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0897593-6A8F-43EB-B277-95A40C06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52B057-63FB-4AA0-AD89-DB281554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04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0A325-D359-4746-A2A2-7043AED21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679DF6-A501-4AA8-A7D2-48DBB6C1A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7861CAD-EEA3-496C-B345-34651A7EA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7940435-9D91-4465-ADAB-F3A7AA2A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27F13A-6DA5-4C74-974B-AC1EC6A84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04A24D-009F-4180-9D57-01B699D5C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42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74AA1E-1AAC-4755-ABC2-12CD171E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51CE94-1A88-46DD-9B9A-2AA210BCF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DA4821-F537-466F-A111-77256C637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F65338-C030-4456-9E4C-3DA50953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D7FBFC-5DBB-420C-9EA8-2A30632F3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1EAA13-B2E3-4E40-A78A-A7CA1C1E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98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79639-45A7-473E-A031-8108DFA2F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F0C1A5-F8CF-41D8-B85E-E897E145F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FAB45C-793A-4BC4-A85D-7545CF500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69EE8-428E-4990-9BFC-51A0C15344DC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F4A46D-4F3A-41CB-9A3B-7D0915FF2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4BD6D0-4119-4313-B1EF-54A1DC99E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8B128-4D6C-4C9C-B8F5-EFCD6BECC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265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текст, микроскоп, проектор&#10;&#10;Автоматически созданное описание">
            <a:extLst>
              <a:ext uri="{FF2B5EF4-FFF2-40B4-BE49-F238E27FC236}">
                <a16:creationId xmlns:a16="http://schemas.microsoft.com/office/drawing/2014/main" id="{E9D9851B-63E6-4F84-A548-B90E76A5E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/>
          <a:stretch/>
        </p:blipFill>
        <p:spPr>
          <a:xfrm>
            <a:off x="-1" y="-252248"/>
            <a:ext cx="12640441" cy="711024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260F4-F961-45AD-B301-2E3AA265A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56" y="1890272"/>
            <a:ext cx="6223323" cy="91599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BUILD N LEARN</a:t>
            </a:r>
            <a:endParaRPr lang="ru-RU" b="1" dirty="0">
              <a:solidFill>
                <a:schemeClr val="bg2">
                  <a:lumMod val="90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C979A9-218C-4C84-9E72-F044C4547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079" y="2806264"/>
            <a:ext cx="6096000" cy="1974083"/>
          </a:xfrm>
          <a:noFill/>
        </p:spPr>
        <p:txBody>
          <a:bodyPr>
            <a:normAutofit fontScale="85000" lnSpcReduction="10000"/>
          </a:bodyPr>
          <a:lstStyle/>
          <a:p>
            <a:pPr algn="l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ИКТИБ ЮФУ</a:t>
            </a:r>
          </a:p>
          <a:p>
            <a:pPr algn="l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ВВЕДЕНИЕ В ИНЖЕНЕРНУЮ ДЕЯТЕЛЬНОСТЬ </a:t>
            </a:r>
            <a:r>
              <a:rPr lang="ru-RU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ВТОРОЙ ТВОРЧЕСКИЙ ПРОЕКТ</a:t>
            </a:r>
          </a:p>
          <a:p>
            <a:pPr algn="l"/>
            <a:r>
              <a:rPr lang="ru-RU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«РАЗРАБОТКА ПРОГРАММНО-АППАРАТНОГО КОМПЛЕКСА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МОБИЛЬНО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Biome" panose="020B0503030204020804" pitchFamily="34" charset="0"/>
              </a:rPr>
              <a:t>ГО</a:t>
            </a:r>
            <a:r>
              <a:rPr lang="ru-RU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РОБОТА»</a:t>
            </a:r>
          </a:p>
          <a:p>
            <a:pPr algn="l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РУКОВОДИТЕЛЬ КОМАНДЫ ВОЛОШИН А.В.</a:t>
            </a:r>
          </a:p>
        </p:txBody>
      </p:sp>
    </p:spTree>
    <p:extLst>
      <p:ext uri="{BB962C8B-B14F-4D97-AF65-F5344CB8AC3E}">
        <p14:creationId xmlns:p14="http://schemas.microsoft.com/office/powerpoint/2010/main" val="4049954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B5B76-1483-421F-8F30-1F447762F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C8B9D86-B266-4FD2-9FB9-134E0951A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692B75AD-2BC0-4647-8841-FF0D058AD3CE}"/>
              </a:ext>
            </a:extLst>
          </p:cNvPr>
          <p:cNvSpPr txBox="1">
            <a:spLocks/>
          </p:cNvSpPr>
          <p:nvPr/>
        </p:nvSpPr>
        <p:spPr>
          <a:xfrm>
            <a:off x="7217120" y="542643"/>
            <a:ext cx="4555783" cy="1597447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</a:rPr>
              <a:t>Распознавание и синтез голоса выполнен с использованием библиотек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100" dirty="0" err="1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SpeechRecognition</a:t>
            </a:r>
            <a:r>
              <a:rPr lang="en-US" sz="21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 </a:t>
            </a:r>
            <a:r>
              <a:rPr lang="ru-RU" sz="21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и </a:t>
            </a:r>
            <a:r>
              <a:rPr lang="en-US" sz="2100" dirty="0" err="1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espeak</a:t>
            </a:r>
            <a:r>
              <a:rPr lang="ru-RU" sz="21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454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8DEEF69C-70D6-4176-B6D5-5910F7736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9AF271B-6715-41A7-ABD4-CE94722A8000}"/>
              </a:ext>
            </a:extLst>
          </p:cNvPr>
          <p:cNvSpPr txBox="1">
            <a:spLocks/>
          </p:cNvSpPr>
          <p:nvPr/>
        </p:nvSpPr>
        <p:spPr>
          <a:xfrm>
            <a:off x="625872" y="972459"/>
            <a:ext cx="5039432" cy="132556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Пульт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управления</a:t>
            </a:r>
            <a:endParaRPr lang="ru-RU" sz="40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884036-5621-4700-A71B-3DEDAC118C7B}"/>
              </a:ext>
            </a:extLst>
          </p:cNvPr>
          <p:cNvSpPr txBox="1">
            <a:spLocks/>
          </p:cNvSpPr>
          <p:nvPr/>
        </p:nvSpPr>
        <p:spPr>
          <a:xfrm>
            <a:off x="625872" y="2298021"/>
            <a:ext cx="5039432" cy="378393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Мобильное приложение обеспечивает управление роботом в ручном режиме. При запуске пользователь попадает на фрагмент с пультом управления. </a:t>
            </a:r>
          </a:p>
          <a:p>
            <a:pPr marL="0" indent="0">
              <a:spcBef>
                <a:spcPts val="0"/>
              </a:spcBef>
              <a:buNone/>
            </a:pPr>
            <a:endParaRPr lang="ru-RU" sz="21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Через приложение можно менять направление и скорость движения, поворот головы и глаз, положение рук и кистей. Для создания приложения был выбран язык </a:t>
            </a:r>
            <a:r>
              <a:rPr lang="en-US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Java.</a:t>
            </a:r>
            <a:endParaRPr lang="ru-RU" sz="21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C019725-D0E5-4010-A38F-A62840712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29" y="1027910"/>
            <a:ext cx="2304499" cy="499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5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Объект 12" descr="Изображение выглядит как скала, кирпич, LEGO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30AB63FF-1B8C-4A40-9460-B02D7AAB9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9720" y="-830122"/>
            <a:ext cx="13761720" cy="9174480"/>
          </a:xfr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48700AA-B2CA-4C4C-B29D-928550A61508}"/>
              </a:ext>
            </a:extLst>
          </p:cNvPr>
          <p:cNvSpPr/>
          <p:nvPr/>
        </p:nvSpPr>
        <p:spPr>
          <a:xfrm>
            <a:off x="566927" y="1164336"/>
            <a:ext cx="2993137" cy="512673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9AF271B-6715-41A7-ABD4-CE94722A8000}"/>
              </a:ext>
            </a:extLst>
          </p:cNvPr>
          <p:cNvSpPr txBox="1">
            <a:spLocks/>
          </p:cNvSpPr>
          <p:nvPr/>
        </p:nvSpPr>
        <p:spPr>
          <a:xfrm>
            <a:off x="6887303" y="1164336"/>
            <a:ext cx="5162160" cy="166062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Пользовательское приложение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A6884036-5621-4700-A71B-3DEDAC118C7B}"/>
              </a:ext>
            </a:extLst>
          </p:cNvPr>
          <p:cNvSpPr txBox="1">
            <a:spLocks/>
          </p:cNvSpPr>
          <p:nvPr/>
        </p:nvSpPr>
        <p:spPr>
          <a:xfrm>
            <a:off x="6887303" y="2824957"/>
            <a:ext cx="5162160" cy="196002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Пользователь самостоятельно формирует заказ из предложенных блюд, сканирует </a:t>
            </a:r>
            <a:r>
              <a:rPr lang="en-US" sz="2100" dirty="0" err="1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qr</a:t>
            </a:r>
            <a:r>
              <a:rPr lang="en-US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-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код на столе и вызывает робота для совершения заказа. 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A24852-7824-41CD-86F7-3A16494AD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17"/>
          <a:stretch/>
        </p:blipFill>
        <p:spPr bwMode="auto">
          <a:xfrm>
            <a:off x="733810" y="5368421"/>
            <a:ext cx="2648014" cy="77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7700CA-15F2-44AD-814F-B657399FD2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1" b="21904"/>
          <a:stretch/>
        </p:blipFill>
        <p:spPr>
          <a:xfrm>
            <a:off x="733954" y="1294410"/>
            <a:ext cx="2648014" cy="44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34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5A5FF9-5B21-4B88-8FD3-CA79E63B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4"/>
            <a:ext cx="12191999" cy="812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0" y="449769"/>
            <a:ext cx="3580741" cy="31158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20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Biome" panose="020B0503030204020804" pitchFamily="34" charset="0"/>
                <a:sym typeface="Calibri"/>
              </a:rPr>
              <a:t>ОЦЕНКА РЫНКА</a:t>
            </a:r>
            <a:endParaRPr lang="ru-RU" sz="4200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Biome" panose="020B0503030204020804" pitchFamily="34" charset="0"/>
              <a:sym typeface="Calibri"/>
            </a:endParaRPr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B4EB82CD-D50E-49B1-8EB2-EEEAA2FA6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412088"/>
              </p:ext>
            </p:extLst>
          </p:nvPr>
        </p:nvGraphicFramePr>
        <p:xfrm>
          <a:off x="6243148" y="945933"/>
          <a:ext cx="5749157" cy="55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200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здание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BCC793CC-B962-4193-B28B-BF076D1CF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996729"/>
            <a:ext cx="12191999" cy="812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85" y="1114913"/>
            <a:ext cx="6175857" cy="1615507"/>
          </a:xfrm>
          <a:solidFill>
            <a:srgbClr val="262626">
              <a:alpha val="50000"/>
            </a:srgbClr>
          </a:solidFill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2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ПЛАН КОММЕРЦИАЛИЗАЦИИ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F62CE-4275-4142-9067-8941720BB128}"/>
              </a:ext>
            </a:extLst>
          </p:cNvPr>
          <p:cNvSpPr txBox="1"/>
          <p:nvPr/>
        </p:nvSpPr>
        <p:spPr>
          <a:xfrm>
            <a:off x="5570485" y="2730420"/>
            <a:ext cx="6175856" cy="2031325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wrap="square">
            <a:spAutoFit/>
          </a:bodyPr>
          <a:lstStyle/>
          <a:p>
            <a:pPr marL="342891" indent="-342891">
              <a:buSzPct val="91000"/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Презентация макета робота</a:t>
            </a:r>
          </a:p>
          <a:p>
            <a:pPr>
              <a:buSzPct val="91000"/>
            </a:pPr>
            <a:endParaRPr lang="ru-RU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891" indent="-342891">
              <a:buSzPct val="91000"/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Создание полноценного прототипа робота </a:t>
            </a:r>
          </a:p>
          <a:p>
            <a:pPr marL="342891" indent="-342891">
              <a:buSzPct val="91000"/>
              <a:buFont typeface="Arial" panose="020B0604020202020204" pitchFamily="34" charset="0"/>
              <a:buChar char="•"/>
            </a:pPr>
            <a:endParaRPr lang="ru-RU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342891" indent="-342891">
              <a:buSzPct val="91000"/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Поиск потенциальных инвесторов</a:t>
            </a:r>
          </a:p>
        </p:txBody>
      </p:sp>
    </p:spTree>
    <p:extLst>
      <p:ext uri="{BB962C8B-B14F-4D97-AF65-F5344CB8AC3E}">
        <p14:creationId xmlns:p14="http://schemas.microsoft.com/office/powerpoint/2010/main" val="127789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внутренний, прибор, проектор&#10;&#10;Автоматически созданное описание">
            <a:extLst>
              <a:ext uri="{FF2B5EF4-FFF2-40B4-BE49-F238E27FC236}">
                <a16:creationId xmlns:a16="http://schemas.microsoft.com/office/drawing/2014/main" id="{2819B6D6-F0AF-459F-B36A-C82788ED6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891" y="0"/>
            <a:ext cx="154876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688" y="569243"/>
            <a:ext cx="5088836" cy="1341781"/>
          </a:xfrm>
          <a:solidFill>
            <a:srgbClr val="262626">
              <a:alpha val="70000"/>
            </a:srgbClr>
          </a:solidFill>
        </p:spPr>
        <p:txBody>
          <a:bodyPr anchor="b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31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АСПЕКТЫ </a:t>
            </a:r>
            <a:r>
              <a:rPr lang="ru-RU" sz="3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КОММЕРЦИАЛИЗАЦИИ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688" y="1911024"/>
            <a:ext cx="5088835" cy="3523001"/>
          </a:xfrm>
          <a:solidFill>
            <a:srgbClr val="262626">
              <a:alpha val="70000"/>
            </a:srgbClr>
          </a:solidFill>
        </p:spPr>
        <p:txBody>
          <a:bodyPr anchor="ctr">
            <a:noAutofit/>
          </a:bodyPr>
          <a:lstStyle/>
          <a:p>
            <a:pPr algn="l"/>
            <a:r>
              <a:rPr lang="ru-RU" sz="2100" dirty="0">
                <a:solidFill>
                  <a:schemeClr val="bg2"/>
                </a:solidFill>
              </a:rPr>
              <a:t>В дальнейшей перспективе возможно расширить область использования робота. С различными модификациями станут возможны новые предназначения:</a:t>
            </a:r>
          </a:p>
          <a:p>
            <a:pPr marL="342891" indent="-342891" algn="l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</a:rPr>
              <a:t>Робот-хостес</a:t>
            </a:r>
          </a:p>
          <a:p>
            <a:pPr marL="342891" indent="-342891" algn="l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</a:rPr>
              <a:t>Робот-ассистент в медицинских учреждениях</a:t>
            </a:r>
          </a:p>
          <a:p>
            <a:pPr marL="342891" indent="-342891" algn="l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</a:rPr>
              <a:t>Робот-домохозяйка</a:t>
            </a:r>
          </a:p>
        </p:txBody>
      </p:sp>
    </p:spTree>
    <p:extLst>
      <p:ext uri="{BB962C8B-B14F-4D97-AF65-F5344CB8AC3E}">
        <p14:creationId xmlns:p14="http://schemas.microsoft.com/office/powerpoint/2010/main" val="326839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511A8E2-88FE-43DF-88E2-4B2DB8D49748}"/>
              </a:ext>
            </a:extLst>
          </p:cNvPr>
          <p:cNvSpPr txBox="1">
            <a:spLocks/>
          </p:cNvSpPr>
          <p:nvPr/>
        </p:nvSpPr>
        <p:spPr>
          <a:xfrm>
            <a:off x="5948855" y="0"/>
            <a:ext cx="6253655" cy="6858000"/>
          </a:xfrm>
          <a:prstGeom prst="rect">
            <a:avLst/>
          </a:prstGeom>
          <a:solidFill>
            <a:srgbClr val="262626">
              <a:alpha val="70000"/>
            </a:srgbClr>
          </a:solidFill>
        </p:spPr>
        <p:txBody>
          <a:bodyPr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СПАСИБО ЗА ВНИМАНИЕ!</a:t>
            </a:r>
          </a:p>
          <a:p>
            <a:pPr algn="ctr">
              <a:spcBef>
                <a:spcPts val="0"/>
              </a:spcBef>
              <a:buClr>
                <a:schemeClr val="dk1"/>
              </a:buClr>
              <a:buSzPts val="1200"/>
            </a:pPr>
            <a:endParaRPr lang="en-US" sz="40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algn="ctr"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Подробнее</a:t>
            </a:r>
          </a:p>
          <a:p>
            <a:pPr algn="ctr"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 на </a:t>
            </a:r>
            <a:r>
              <a:rPr lang="en-US" sz="4000" dirty="0" err="1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github</a:t>
            </a:r>
            <a:endParaRPr lang="en-US" sz="40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algn="ctr">
              <a:spcBef>
                <a:spcPts val="0"/>
              </a:spcBef>
              <a:buClr>
                <a:schemeClr val="dk1"/>
              </a:buClr>
              <a:buSzPts val="1200"/>
            </a:pPr>
            <a:endParaRPr lang="en-US" sz="40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algn="ctr">
              <a:spcBef>
                <a:spcPts val="0"/>
              </a:spcBef>
              <a:buClr>
                <a:schemeClr val="dk1"/>
              </a:buClr>
              <a:buSzPts val="1200"/>
            </a:pPr>
            <a:endParaRPr lang="en-US" sz="40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algn="ctr">
              <a:spcBef>
                <a:spcPts val="0"/>
              </a:spcBef>
              <a:buClr>
                <a:schemeClr val="dk1"/>
              </a:buClr>
              <a:buSzPts val="1200"/>
            </a:pPr>
            <a:endParaRPr lang="en-US" sz="40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algn="ctr">
              <a:spcBef>
                <a:spcPts val="0"/>
              </a:spcBef>
              <a:buClr>
                <a:schemeClr val="dk1"/>
              </a:buClr>
              <a:buSzPts val="1200"/>
            </a:pPr>
            <a:endParaRPr lang="en-US" sz="40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algn="ctr">
              <a:spcBef>
                <a:spcPts val="0"/>
              </a:spcBef>
              <a:buClr>
                <a:schemeClr val="dk1"/>
              </a:buClr>
              <a:buSzPts val="1200"/>
            </a:pPr>
            <a:endParaRPr lang="en-US" sz="40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algn="ctr">
              <a:spcBef>
                <a:spcPts val="0"/>
              </a:spcBef>
              <a:buClr>
                <a:schemeClr val="dk1"/>
              </a:buClr>
              <a:buSzPts val="1200"/>
            </a:pPr>
            <a:endParaRPr lang="ru-RU" sz="40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</p:txBody>
      </p:sp>
      <p:pic>
        <p:nvPicPr>
          <p:cNvPr id="9" name="Рисунок 8" descr="Изображение выглядит как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130BE44D-F180-42FB-9FED-3F3405D10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524000" y="-184939"/>
            <a:ext cx="9144000" cy="6096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B26E17-5A93-4108-BF30-66609822C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969" y="3550240"/>
            <a:ext cx="2610572" cy="26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7F6C7F9-B40B-4199-8F61-B85260BA10F7}"/>
              </a:ext>
            </a:extLst>
          </p:cNvPr>
          <p:cNvSpPr txBox="1"/>
          <p:nvPr/>
        </p:nvSpPr>
        <p:spPr>
          <a:xfrm>
            <a:off x="3887728" y="2547758"/>
            <a:ext cx="204300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Инженер</a:t>
            </a:r>
          </a:p>
          <a:p>
            <a:pPr algn="ctr"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Кочубей Д.С.</a:t>
            </a:r>
          </a:p>
        </p:txBody>
      </p:sp>
      <p:pic>
        <p:nvPicPr>
          <p:cNvPr id="4" name="Рисунок 3" descr="Изображение выглядит как человек, стена, внутренний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6043BB8A-8DA0-4B84-8822-8F1010F53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6183886" y="217167"/>
            <a:ext cx="2286000" cy="2286000"/>
          </a:xfrm>
          <a:prstGeom prst="ellipse">
            <a:avLst/>
          </a:prstGeom>
        </p:spPr>
      </p:pic>
      <p:pic>
        <p:nvPicPr>
          <p:cNvPr id="9" name="Рисунок 8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CD48C5E4-DA5F-4FE2-9AA2-EE4F3ACAD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057848" y="3429000"/>
            <a:ext cx="2286000" cy="2286000"/>
          </a:xfrm>
          <a:prstGeom prst="ellipse">
            <a:avLst/>
          </a:prstGeom>
        </p:spPr>
      </p:pic>
      <p:pic>
        <p:nvPicPr>
          <p:cNvPr id="15" name="Рисунок 14" descr="Изображение выглядит как человек, стоит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747705D3-CEFE-4F94-89EE-83FC0D064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2" t="1" r="17194" b="11508"/>
          <a:stretch/>
        </p:blipFill>
        <p:spPr>
          <a:xfrm>
            <a:off x="7629512" y="3429000"/>
            <a:ext cx="2286000" cy="2286000"/>
          </a:xfrm>
          <a:prstGeom prst="ellipse">
            <a:avLst/>
          </a:prstGeom>
        </p:spPr>
      </p:pic>
      <p:pic>
        <p:nvPicPr>
          <p:cNvPr id="17" name="Рисунок 16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C1228ACE-57AF-4141-81DB-D4B47950A6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6" t="-122" r="8848" b="122"/>
          <a:stretch/>
        </p:blipFill>
        <p:spPr>
          <a:xfrm rot="16200000">
            <a:off x="1263516" y="217167"/>
            <a:ext cx="2286000" cy="2286000"/>
          </a:xfrm>
          <a:prstGeom prst="ellipse">
            <a:avLst/>
          </a:prstGeom>
        </p:spPr>
      </p:pic>
      <p:pic>
        <p:nvPicPr>
          <p:cNvPr id="19" name="Рисунок 18" descr="Изображение выглядит как человек, одежда, внутренний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37C9C7B4-A9AA-490A-956E-3902E7553E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624108" y="217167"/>
            <a:ext cx="2286000" cy="2286000"/>
          </a:xfrm>
          <a:prstGeom prst="ellipse">
            <a:avLst/>
          </a:prstGeom>
        </p:spPr>
      </p:pic>
      <p:pic>
        <p:nvPicPr>
          <p:cNvPr id="22" name="Рисунок 21" descr="Изображение выглядит как человек, мужчина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73605484-019A-4D67-AC6F-820B1C7FEC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717046" y="217167"/>
            <a:ext cx="2286000" cy="2286000"/>
          </a:xfrm>
          <a:prstGeom prst="ellipse">
            <a:avLst/>
          </a:prstGeom>
        </p:spPr>
      </p:pic>
      <p:pic>
        <p:nvPicPr>
          <p:cNvPr id="25" name="Рисунок 24" descr="Изображение выглядит как человек, внутренний, стена, молодой&#10;&#10;Автоматически созданное описание">
            <a:extLst>
              <a:ext uri="{FF2B5EF4-FFF2-40B4-BE49-F238E27FC236}">
                <a16:creationId xmlns:a16="http://schemas.microsoft.com/office/drawing/2014/main" id="{4401035C-469F-4112-93F8-C7C211EE13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501731" y="3429000"/>
            <a:ext cx="2286000" cy="2286000"/>
          </a:xfrm>
          <a:prstGeom prst="ellipse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4AB34A-08D3-4E14-9E79-ADA090201F3F}"/>
              </a:ext>
            </a:extLst>
          </p:cNvPr>
          <p:cNvSpPr txBox="1"/>
          <p:nvPr/>
        </p:nvSpPr>
        <p:spPr>
          <a:xfrm>
            <a:off x="7326886" y="5716599"/>
            <a:ext cx="278880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Back-end 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разработчик</a:t>
            </a:r>
          </a:p>
          <a:p>
            <a:pPr algn="ctr">
              <a:spcAft>
                <a:spcPts val="600"/>
              </a:spcAft>
            </a:pPr>
            <a:r>
              <a:rPr lang="ru-RU" sz="2100" dirty="0" err="1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Жалнин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Д.И.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199075-E361-4317-806A-DCE41853F11D}"/>
              </a:ext>
            </a:extLst>
          </p:cNvPr>
          <p:cNvSpPr txBox="1"/>
          <p:nvPr/>
        </p:nvSpPr>
        <p:spPr>
          <a:xfrm>
            <a:off x="8772512" y="2547758"/>
            <a:ext cx="204300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Дизайнер </a:t>
            </a:r>
          </a:p>
          <a:p>
            <a:pPr algn="ctr"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Пучкова А.Д.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E8E0DA-66AD-4B1A-AF05-83D5220BE71B}"/>
              </a:ext>
            </a:extLst>
          </p:cNvPr>
          <p:cNvSpPr txBox="1"/>
          <p:nvPr/>
        </p:nvSpPr>
        <p:spPr>
          <a:xfrm>
            <a:off x="1411917" y="2547758"/>
            <a:ext cx="204300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Инженер</a:t>
            </a:r>
          </a:p>
          <a:p>
            <a:pPr algn="ctr">
              <a:spcAft>
                <a:spcPts val="600"/>
              </a:spcAft>
            </a:pPr>
            <a:r>
              <a:rPr lang="ru-RU" sz="2100" dirty="0" err="1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Ледерер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П.А.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A93ED-7B74-431C-91A2-F93D0814F82C}"/>
              </a:ext>
            </a:extLst>
          </p:cNvPr>
          <p:cNvSpPr txBox="1"/>
          <p:nvPr/>
        </p:nvSpPr>
        <p:spPr>
          <a:xfrm>
            <a:off x="2299255" y="5709859"/>
            <a:ext cx="248847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Android 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разработчик</a:t>
            </a:r>
          </a:p>
          <a:p>
            <a:pPr algn="ctr"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Москаленко А.С.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7CE845-D222-4CB1-BACC-8D7D4D9298CF}"/>
              </a:ext>
            </a:extLst>
          </p:cNvPr>
          <p:cNvSpPr txBox="1"/>
          <p:nvPr/>
        </p:nvSpPr>
        <p:spPr>
          <a:xfrm>
            <a:off x="6183886" y="2547758"/>
            <a:ext cx="2285999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Программист </a:t>
            </a:r>
          </a:p>
          <a:p>
            <a:pPr algn="ctr"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Калитин А.В.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8066CF-86BD-403B-8416-D5726FBD6223}"/>
              </a:ext>
            </a:extLst>
          </p:cNvPr>
          <p:cNvSpPr txBox="1"/>
          <p:nvPr/>
        </p:nvSpPr>
        <p:spPr>
          <a:xfrm>
            <a:off x="5162384" y="5650681"/>
            <a:ext cx="21645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Программист</a:t>
            </a:r>
            <a:b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</a:br>
            <a:r>
              <a:rPr lang="ru-RU" sz="2100" dirty="0" err="1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Неприн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М.А.</a:t>
            </a:r>
          </a:p>
        </p:txBody>
      </p:sp>
    </p:spTree>
    <p:extLst>
      <p:ext uri="{BB962C8B-B14F-4D97-AF65-F5344CB8AC3E}">
        <p14:creationId xmlns:p14="http://schemas.microsoft.com/office/powerpoint/2010/main" val="340212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B9E9FB-742D-42A8-AF2F-4D972F962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634" y="-1097280"/>
            <a:ext cx="12811634" cy="8227493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5ECADF-74E0-415C-B435-9A4084D06EC7}"/>
              </a:ext>
            </a:extLst>
          </p:cNvPr>
          <p:cNvSpPr txBox="1">
            <a:spLocks/>
          </p:cNvSpPr>
          <p:nvPr/>
        </p:nvSpPr>
        <p:spPr>
          <a:xfrm>
            <a:off x="7246968" y="338962"/>
            <a:ext cx="3827383" cy="1366345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iome" panose="020B0503030204020804" pitchFamily="34" charset="0"/>
                <a:ea typeface="+mj-ea"/>
                <a:cs typeface="+mj-cs"/>
              </a:defRPr>
            </a:lvl1pPr>
          </a:lstStyle>
          <a:p>
            <a:r>
              <a:rPr lang="en-US" sz="4200" dirty="0">
                <a:solidFill>
                  <a:schemeClr val="bg2"/>
                </a:solidFill>
              </a:rPr>
              <a:t>ПРОДУКТ ПРОЕКТА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EA75F47-6C0D-445F-85E9-03EAA62A2A87}"/>
              </a:ext>
            </a:extLst>
          </p:cNvPr>
          <p:cNvSpPr txBox="1">
            <a:spLocks/>
          </p:cNvSpPr>
          <p:nvPr/>
        </p:nvSpPr>
        <p:spPr>
          <a:xfrm>
            <a:off x="7246968" y="1705306"/>
            <a:ext cx="3827383" cy="3628697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300" dirty="0" err="1">
                <a:solidFill>
                  <a:schemeClr val="bg2"/>
                </a:solidFill>
              </a:rPr>
              <a:t>Результат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en-US" sz="2300" dirty="0" err="1">
                <a:solidFill>
                  <a:schemeClr val="bg2"/>
                </a:solidFill>
              </a:rPr>
              <a:t>выполнения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en-US" sz="2300" dirty="0" err="1">
                <a:solidFill>
                  <a:schemeClr val="bg2"/>
                </a:solidFill>
              </a:rPr>
              <a:t>проекта</a:t>
            </a:r>
            <a:r>
              <a:rPr lang="en-US" sz="2300" dirty="0">
                <a:solidFill>
                  <a:schemeClr val="bg2"/>
                </a:solidFill>
              </a:rPr>
              <a:t>: </a:t>
            </a:r>
            <a:r>
              <a:rPr lang="en-US" sz="2300" dirty="0" err="1">
                <a:solidFill>
                  <a:schemeClr val="bg2"/>
                </a:solidFill>
              </a:rPr>
              <a:t>демонстрационный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ru-RU" sz="2300">
                <a:solidFill>
                  <a:schemeClr val="bg2"/>
                </a:solidFill>
              </a:rPr>
              <a:t>макет</a:t>
            </a:r>
            <a:r>
              <a:rPr lang="en-US" sz="2300">
                <a:solidFill>
                  <a:schemeClr val="bg2"/>
                </a:solidFill>
              </a:rPr>
              <a:t> </a:t>
            </a:r>
            <a:r>
              <a:rPr lang="en-US" sz="2300" dirty="0" err="1">
                <a:solidFill>
                  <a:schemeClr val="bg2"/>
                </a:solidFill>
              </a:rPr>
              <a:t>робота</a:t>
            </a:r>
            <a:r>
              <a:rPr lang="ru-RU" sz="2300" dirty="0">
                <a:solidFill>
                  <a:schemeClr val="bg2"/>
                </a:solidFill>
              </a:rPr>
              <a:t>-официанта</a:t>
            </a:r>
            <a:r>
              <a:rPr lang="en-US" sz="2300" dirty="0">
                <a:solidFill>
                  <a:schemeClr val="bg2"/>
                </a:solidFill>
              </a:rPr>
              <a:t>.</a:t>
            </a:r>
            <a:r>
              <a:rPr lang="ru-RU" sz="2300" dirty="0">
                <a:solidFill>
                  <a:schemeClr val="bg2"/>
                </a:solidFill>
              </a:rPr>
              <a:t> </a:t>
            </a:r>
            <a:endParaRPr lang="en-US" sz="23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2300" dirty="0">
                <a:solidFill>
                  <a:schemeClr val="bg2"/>
                </a:solidFill>
              </a:rPr>
              <a:t>За основу дизайна взят главный герой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ru-RU" sz="2300" dirty="0">
                <a:solidFill>
                  <a:schemeClr val="bg2"/>
                </a:solidFill>
              </a:rPr>
              <a:t>анимационного фильма «</a:t>
            </a:r>
            <a:r>
              <a:rPr lang="en-US" sz="2300" dirty="0">
                <a:solidFill>
                  <a:schemeClr val="bg2"/>
                </a:solidFill>
              </a:rPr>
              <a:t>WALL-E</a:t>
            </a:r>
            <a:r>
              <a:rPr lang="ru-RU" sz="2300" dirty="0">
                <a:solidFill>
                  <a:schemeClr val="bg2"/>
                </a:solidFill>
              </a:rPr>
              <a:t>».</a:t>
            </a:r>
            <a:endParaRPr lang="en-US" sz="23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4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швейная машина, прибор&#10;&#10;Автоматически созданное описание">
            <a:extLst>
              <a:ext uri="{FF2B5EF4-FFF2-40B4-BE49-F238E27FC236}">
                <a16:creationId xmlns:a16="http://schemas.microsoft.com/office/drawing/2014/main" id="{A10279CE-6F7B-4C9A-A12B-4DBB9816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120" y="0"/>
            <a:ext cx="1251712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3" y="187981"/>
            <a:ext cx="5504792" cy="822900"/>
          </a:xfrm>
          <a:solidFill>
            <a:srgbClr val="262626">
              <a:alpha val="50000"/>
            </a:srgbClr>
          </a:solidFill>
        </p:spPr>
        <p:txBody>
          <a:bodyPr>
            <a:noAutofit/>
          </a:bodyPr>
          <a:lstStyle/>
          <a:p>
            <a:r>
              <a:rPr lang="ru-RU" sz="42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3" y="1010880"/>
            <a:ext cx="5504792" cy="5191800"/>
          </a:xfrm>
          <a:solidFill>
            <a:srgbClr val="262626">
              <a:alpha val="50000"/>
            </a:srgb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  <a:sym typeface="Calibri"/>
              </a:rPr>
              <a:t>Наш проект позволяет повысить эффективность работы персонала, снизить трудозатраты. Особенную актуальность проект приобрел после введения режима самоизоляции, так как с его использованием появляется возможность свести к минимуму контакт с людьми. </a:t>
            </a:r>
            <a:endParaRPr lang="en-US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en-US" sz="2100" b="1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ru-RU" sz="2100" b="1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  <a:sym typeface="Calibri"/>
              </a:rPr>
              <a:t>Потенциальная сфера применения 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  <a:sym typeface="Calibri"/>
              </a:rPr>
              <a:t>-кафе, рестораны, торговые центры. Универсальность продукта проекта позволит расширить круг потенциальных клиентов для медицинских и государственных учреждений.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ru-RU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здание, внешний, грязный, наружны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D7BAF8EB-BD89-4A21-A0A5-E138AE66C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609"/>
            <a:ext cx="12192000" cy="8128000"/>
          </a:xfrm>
          <a:prstGeom prst="rect">
            <a:avLst/>
          </a:prstGeom>
        </p:spPr>
      </p:pic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0657E54D-9238-43C8-AF45-382BCCF4F8EF}"/>
              </a:ext>
            </a:extLst>
          </p:cNvPr>
          <p:cNvSpPr txBox="1">
            <a:spLocks/>
          </p:cNvSpPr>
          <p:nvPr/>
        </p:nvSpPr>
        <p:spPr>
          <a:xfrm>
            <a:off x="6868163" y="314961"/>
            <a:ext cx="5180079" cy="12454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iome" panose="020B0503030204020804" pitchFamily="34" charset="0"/>
                <a:ea typeface="+mj-ea"/>
                <a:cs typeface="+mj-cs"/>
              </a:defRPr>
            </a:lvl1pPr>
          </a:lstStyle>
          <a:p>
            <a:r>
              <a:rPr lang="ru-RU" sz="4200" dirty="0">
                <a:solidFill>
                  <a:schemeClr val="bg2"/>
                </a:solidFill>
                <a:cs typeface="Biome" panose="020B0503030204020804" pitchFamily="34" charset="0"/>
              </a:rPr>
              <a:t>ТЕХНИЧЕСКОЕ ЗАДАНИЕ</a:t>
            </a:r>
          </a:p>
        </p:txBody>
      </p:sp>
      <p:sp>
        <p:nvSpPr>
          <p:cNvPr id="49" name="Объект 2">
            <a:extLst>
              <a:ext uri="{FF2B5EF4-FFF2-40B4-BE49-F238E27FC236}">
                <a16:creationId xmlns:a16="http://schemas.microsoft.com/office/drawing/2014/main" id="{2381256A-4340-42AF-A480-04C81108E129}"/>
              </a:ext>
            </a:extLst>
          </p:cNvPr>
          <p:cNvSpPr txBox="1">
            <a:spLocks/>
          </p:cNvSpPr>
          <p:nvPr/>
        </p:nvSpPr>
        <p:spPr>
          <a:xfrm>
            <a:off x="6868163" y="1560447"/>
            <a:ext cx="5180079" cy="4772263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100" dirty="0">
                <a:solidFill>
                  <a:schemeClr val="bg2"/>
                </a:solidFill>
                <a:cs typeface="Biome" panose="020B0503030204020804" pitchFamily="34" charset="0"/>
              </a:rPr>
              <a:t>Спроектировать мобильного робота и разработать информационно-управляющую систему:</a:t>
            </a:r>
          </a:p>
          <a:p>
            <a:r>
              <a:rPr lang="ru-RU" sz="2100" dirty="0">
                <a:solidFill>
                  <a:schemeClr val="bg2"/>
                </a:solidFill>
                <a:cs typeface="Biome" panose="020B0503030204020804" pitchFamily="34" charset="0"/>
              </a:rPr>
              <a:t>Алгоритмы управления и программное обеспечение мобильного робота</a:t>
            </a:r>
          </a:p>
          <a:p>
            <a:r>
              <a:rPr lang="ru-RU" sz="2100" dirty="0">
                <a:solidFill>
                  <a:schemeClr val="bg2"/>
                </a:solidFill>
                <a:cs typeface="Biome" panose="020B0503030204020804" pitchFamily="34" charset="0"/>
              </a:rPr>
              <a:t>Использовать высокоуровневые объектно-ориентированные языки программирования C++, </a:t>
            </a:r>
            <a:r>
              <a:rPr lang="en-US" sz="2100" dirty="0">
                <a:solidFill>
                  <a:schemeClr val="bg2"/>
                </a:solidFill>
                <a:cs typeface="Biome" panose="020B0503030204020804" pitchFamily="34" charset="0"/>
              </a:rPr>
              <a:t>Python, Java</a:t>
            </a:r>
            <a:endParaRPr lang="ru-RU" sz="2100" dirty="0">
              <a:solidFill>
                <a:schemeClr val="bg2"/>
              </a:solidFill>
              <a:cs typeface="Biome" panose="020B0503030204020804" pitchFamily="34" charset="0"/>
            </a:endParaRPr>
          </a:p>
          <a:p>
            <a:pPr marL="0" indent="0">
              <a:buNone/>
            </a:pPr>
            <a:r>
              <a:rPr lang="ru-RU" sz="2100" dirty="0">
                <a:solidFill>
                  <a:schemeClr val="bg2"/>
                </a:solidFill>
                <a:cs typeface="Biome" panose="020B0503030204020804" pitchFamily="34" charset="0"/>
              </a:rPr>
              <a:t>Результат выполнения проекта: демонстрационный прототип мобильного робота.</a:t>
            </a:r>
          </a:p>
        </p:txBody>
      </p:sp>
    </p:spTree>
    <p:extLst>
      <p:ext uri="{BB962C8B-B14F-4D97-AF65-F5344CB8AC3E}">
        <p14:creationId xmlns:p14="http://schemas.microsoft.com/office/powerpoint/2010/main" val="77714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450339-940E-456A-A39C-B06789AF0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2495"/>
            <a:ext cx="12192000" cy="812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11" y="4025462"/>
            <a:ext cx="3865975" cy="2398407"/>
          </a:xfrm>
          <a:solidFill>
            <a:schemeClr val="tx1">
              <a:alpha val="5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ТЕХНОЛОГИЯ РЕШЕНИЯ ПРОБЛЕМЫ</a:t>
            </a:r>
            <a:endParaRPr lang="ru-RU" sz="40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086" y="4025465"/>
            <a:ext cx="6466804" cy="2398405"/>
          </a:xfrm>
          <a:solidFill>
            <a:schemeClr val="tx1">
              <a:alpha val="50000"/>
            </a:schemeClr>
          </a:solidFill>
        </p:spPr>
        <p:txBody>
          <a:bodyPr anchor="ctr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Проект реализован с использованием 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микрокомпьютера </a:t>
            </a:r>
            <a:r>
              <a:rPr lang="en-US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Raspberry Pi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4, 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обеспечивающего полный и необходимый функционал и высокое быстродействие системы для поставленной задачи.</a:t>
            </a:r>
          </a:p>
        </p:txBody>
      </p:sp>
    </p:spTree>
    <p:extLst>
      <p:ext uri="{BB962C8B-B14F-4D97-AF65-F5344CB8AC3E}">
        <p14:creationId xmlns:p14="http://schemas.microsoft.com/office/powerpoint/2010/main" val="111195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3E525E-C9AB-44AA-A413-BCEC63C21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3280"/>
            <a:ext cx="12192000" cy="812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C606CC-0365-43C0-A917-CC8DAEF471BB}"/>
              </a:ext>
            </a:extLst>
          </p:cNvPr>
          <p:cNvSpPr txBox="1"/>
          <p:nvPr/>
        </p:nvSpPr>
        <p:spPr>
          <a:xfrm>
            <a:off x="7012423" y="695410"/>
            <a:ext cx="4573220" cy="470898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 роботе реализованы следующие системы:</a:t>
            </a:r>
          </a:p>
          <a:p>
            <a:endParaRPr lang="ru-RU" sz="21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Распознавание речи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Компьютерное зрение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Электронно-механическая система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Административный </a:t>
            </a:r>
            <a:r>
              <a:rPr lang="en-US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Web-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сайт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Мобильное приложение для ручного управления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Мобильное приложение для заказа</a:t>
            </a:r>
          </a:p>
          <a:p>
            <a:endParaRPr lang="ru-RU" sz="21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3427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F479373B-90CB-43C4-BA66-E0D4B812D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7330E88D-2851-4180-847F-D6D345D8E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1640" y="3961005"/>
            <a:ext cx="3688975" cy="933084"/>
          </a:xfrm>
          <a:solidFill>
            <a:srgbClr val="262626">
              <a:alpha val="50000"/>
            </a:srgbClr>
          </a:solidFill>
        </p:spPr>
        <p:txBody>
          <a:bodyPr anchor="ctr"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Приложение для заказа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ED0D620-4A77-4222-B08A-ECB478E45A7A}"/>
              </a:ext>
            </a:extLst>
          </p:cNvPr>
          <p:cNvSpPr txBox="1">
            <a:spLocks/>
          </p:cNvSpPr>
          <p:nvPr/>
        </p:nvSpPr>
        <p:spPr>
          <a:xfrm>
            <a:off x="623839" y="682401"/>
            <a:ext cx="6728572" cy="104448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36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Архитектура системы (</a:t>
            </a:r>
            <a:r>
              <a:rPr lang="en-US" sz="36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ROS)</a:t>
            </a:r>
            <a:endParaRPr lang="ru-RU" sz="36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3DDABA73-0029-4042-AA30-BA5A862C392F}"/>
              </a:ext>
            </a:extLst>
          </p:cNvPr>
          <p:cNvSpPr txBox="1">
            <a:spLocks/>
          </p:cNvSpPr>
          <p:nvPr/>
        </p:nvSpPr>
        <p:spPr>
          <a:xfrm>
            <a:off x="623839" y="1879291"/>
            <a:ext cx="3298920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компьютерное зрение 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D36553EB-7552-46AB-86A5-1EE42BEC0416}"/>
              </a:ext>
            </a:extLst>
          </p:cNvPr>
          <p:cNvSpPr txBox="1">
            <a:spLocks/>
          </p:cNvSpPr>
          <p:nvPr/>
        </p:nvSpPr>
        <p:spPr>
          <a:xfrm>
            <a:off x="3996995" y="1879290"/>
            <a:ext cx="3355419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ультразвуковой датчик расстояния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9B7A86C-FDE7-4E6A-BD3C-FEDC271F590F}"/>
              </a:ext>
            </a:extLst>
          </p:cNvPr>
          <p:cNvSpPr txBox="1">
            <a:spLocks/>
          </p:cNvSpPr>
          <p:nvPr/>
        </p:nvSpPr>
        <p:spPr>
          <a:xfrm>
            <a:off x="622945" y="2920149"/>
            <a:ext cx="3298920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сервоприводы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A7041B93-082A-4C2E-AA6C-545D77054AA6}"/>
              </a:ext>
            </a:extLst>
          </p:cNvPr>
          <p:cNvSpPr txBox="1">
            <a:spLocks/>
          </p:cNvSpPr>
          <p:nvPr/>
        </p:nvSpPr>
        <p:spPr>
          <a:xfrm>
            <a:off x="3996101" y="2920147"/>
            <a:ext cx="3355419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гусеничное шасси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94142813-251F-4A59-93E2-64A4718EA738}"/>
              </a:ext>
            </a:extLst>
          </p:cNvPr>
          <p:cNvSpPr txBox="1">
            <a:spLocks/>
          </p:cNvSpPr>
          <p:nvPr/>
        </p:nvSpPr>
        <p:spPr>
          <a:xfrm>
            <a:off x="622945" y="3962089"/>
            <a:ext cx="3298920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распознавание голоса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C6F51AD5-0B7B-41C2-A1AF-EF254E3B5951}"/>
              </a:ext>
            </a:extLst>
          </p:cNvPr>
          <p:cNvSpPr txBox="1">
            <a:spLocks/>
          </p:cNvSpPr>
          <p:nvPr/>
        </p:nvSpPr>
        <p:spPr>
          <a:xfrm>
            <a:off x="3996101" y="3962087"/>
            <a:ext cx="3355419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синтез голоса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ED7958B7-1C71-4A2C-A437-6F6E8EA9C766}"/>
              </a:ext>
            </a:extLst>
          </p:cNvPr>
          <p:cNvSpPr txBox="1">
            <a:spLocks/>
          </p:cNvSpPr>
          <p:nvPr/>
        </p:nvSpPr>
        <p:spPr>
          <a:xfrm>
            <a:off x="622945" y="5047574"/>
            <a:ext cx="3298920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ручной режим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669FB3A3-8BD8-45F1-9CEE-CB10EF4A56A8}"/>
              </a:ext>
            </a:extLst>
          </p:cNvPr>
          <p:cNvSpPr txBox="1">
            <a:spLocks/>
          </p:cNvSpPr>
          <p:nvPr/>
        </p:nvSpPr>
        <p:spPr>
          <a:xfrm>
            <a:off x="3996101" y="5047573"/>
            <a:ext cx="3355419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500" dirty="0">
                <a:solidFill>
                  <a:schemeClr val="bg2"/>
                </a:solidFill>
              </a:rPr>
              <a:t>автономный режим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1546FADD-3ECB-4B06-8447-B5A0511E3C5C}"/>
              </a:ext>
            </a:extLst>
          </p:cNvPr>
          <p:cNvSpPr txBox="1">
            <a:spLocks/>
          </p:cNvSpPr>
          <p:nvPr/>
        </p:nvSpPr>
        <p:spPr>
          <a:xfrm>
            <a:off x="7551640" y="2920147"/>
            <a:ext cx="3688975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500" dirty="0">
                <a:solidFill>
                  <a:schemeClr val="bg2"/>
                </a:solidFill>
              </a:rPr>
              <a:t>Android-</a:t>
            </a:r>
            <a:r>
              <a:rPr lang="ru-RU" sz="2500">
                <a:solidFill>
                  <a:schemeClr val="bg2"/>
                </a:solidFill>
              </a:rPr>
              <a:t>приложение управления</a:t>
            </a:r>
            <a:endParaRPr lang="ru-RU" sz="2500" dirty="0">
              <a:solidFill>
                <a:schemeClr val="bg2"/>
              </a:solidFill>
            </a:endParaRP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AA2DAF66-88F7-4508-B41C-AC3A0284D651}"/>
              </a:ext>
            </a:extLst>
          </p:cNvPr>
          <p:cNvSpPr txBox="1">
            <a:spLocks/>
          </p:cNvSpPr>
          <p:nvPr/>
        </p:nvSpPr>
        <p:spPr>
          <a:xfrm>
            <a:off x="7551640" y="1879292"/>
            <a:ext cx="3688975" cy="93308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200"/>
            </a:pPr>
            <a:r>
              <a:rPr lang="ru-RU" sz="40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Подсистемы</a:t>
            </a:r>
            <a:endParaRPr lang="ru-RU" sz="40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6A4FBB2B-8325-4911-AE20-5F1E4EC6AF39}"/>
              </a:ext>
            </a:extLst>
          </p:cNvPr>
          <p:cNvSpPr txBox="1">
            <a:spLocks/>
          </p:cNvSpPr>
          <p:nvPr/>
        </p:nvSpPr>
        <p:spPr>
          <a:xfrm>
            <a:off x="7551639" y="5047573"/>
            <a:ext cx="3688975" cy="93308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500" dirty="0">
                <a:solidFill>
                  <a:schemeClr val="bg2"/>
                </a:solidFill>
              </a:rPr>
              <a:t>Web-</a:t>
            </a:r>
            <a:r>
              <a:rPr lang="ru-RU" sz="2500" dirty="0">
                <a:solidFill>
                  <a:schemeClr val="bg2"/>
                </a:solidFill>
              </a:rPr>
              <a:t>интерфейс </a:t>
            </a:r>
          </a:p>
        </p:txBody>
      </p:sp>
    </p:spTree>
    <p:extLst>
      <p:ext uri="{BB962C8B-B14F-4D97-AF65-F5344CB8AC3E}">
        <p14:creationId xmlns:p14="http://schemas.microsoft.com/office/powerpoint/2010/main" val="608222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B791A-1DF8-4AE7-8512-476A6DB8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82A0223-A852-462E-B85D-3E93407D5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495"/>
            <a:ext cx="12192000" cy="8128000"/>
          </a:xfrm>
        </p:spPr>
      </p:pic>
      <p:sp>
        <p:nvSpPr>
          <p:cNvPr id="12" name="Объект 2">
            <a:extLst>
              <a:ext uri="{FF2B5EF4-FFF2-40B4-BE49-F238E27FC236}">
                <a16:creationId xmlns:a16="http://schemas.microsoft.com/office/drawing/2014/main" id="{56CFF51E-6AA9-4729-A590-A5423EF3297A}"/>
              </a:ext>
            </a:extLst>
          </p:cNvPr>
          <p:cNvSpPr txBox="1">
            <a:spLocks/>
          </p:cNvSpPr>
          <p:nvPr/>
        </p:nvSpPr>
        <p:spPr>
          <a:xfrm>
            <a:off x="6994728" y="657288"/>
            <a:ext cx="4692090" cy="2381987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2100" dirty="0">
                <a:solidFill>
                  <a:schemeClr val="bg2"/>
                </a:solidFill>
              </a:rPr>
              <a:t>Распознавание объектов и их цветов, определение дистанции до объектов реализовано </a:t>
            </a:r>
            <a:r>
              <a:rPr lang="ru-RU" sz="2100" dirty="0" err="1">
                <a:solidFill>
                  <a:schemeClr val="bg2"/>
                </a:solidFill>
              </a:rPr>
              <a:t>программно</a:t>
            </a:r>
            <a:r>
              <a:rPr lang="ru-RU" sz="2100" dirty="0">
                <a:solidFill>
                  <a:schemeClr val="bg2"/>
                </a:solidFill>
              </a:rPr>
              <a:t>. Для трансляции изображения с камеры используется библиотека </a:t>
            </a:r>
            <a:r>
              <a:rPr lang="en-US" sz="2100" dirty="0">
                <a:solidFill>
                  <a:schemeClr val="bg2"/>
                </a:solidFill>
              </a:rPr>
              <a:t>OpenCV.</a:t>
            </a:r>
            <a:endParaRPr lang="ru-RU" sz="2100" dirty="0">
              <a:solidFill>
                <a:schemeClr val="bg2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A7B9E4-C7C9-4DFB-93C8-E42EFBC2AE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" r="8025"/>
          <a:stretch/>
        </p:blipFill>
        <p:spPr>
          <a:xfrm>
            <a:off x="6994728" y="3429000"/>
            <a:ext cx="4692090" cy="24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139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Biome"/>
        <a:ea typeface=""/>
        <a:cs typeface=""/>
      </a:majorFont>
      <a:minorFont>
        <a:latin typeface="Biome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579</TotalTime>
  <Words>447</Words>
  <Application>Microsoft Office PowerPoint</Application>
  <PresentationFormat>Широкоэкранный</PresentationFormat>
  <Paragraphs>89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Biome</vt:lpstr>
      <vt:lpstr>Calibri</vt:lpstr>
      <vt:lpstr>Тема Office</vt:lpstr>
      <vt:lpstr>BUILD N LEARN</vt:lpstr>
      <vt:lpstr>Презентация PowerPoint</vt:lpstr>
      <vt:lpstr>Презентация PowerPoint</vt:lpstr>
      <vt:lpstr>ПРОБЛЕМА</vt:lpstr>
      <vt:lpstr>Презентация PowerPoint</vt:lpstr>
      <vt:lpstr>ТЕХНОЛОГИЯ РЕШЕНИЯ 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ОЦЕНКА РЫНКА</vt:lpstr>
      <vt:lpstr>ПЛАН КОММЕРЦИАЛИЗАЦИИ</vt:lpstr>
      <vt:lpstr>АСПЕКТЫ КОММЕРЦИАЛИЗАЦИИ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N LEARN</dc:title>
  <dc:creator>Пучкова Анастасия Денисовна</dc:creator>
  <cp:lastModifiedBy>Пётр Нестеренко</cp:lastModifiedBy>
  <cp:revision>40</cp:revision>
  <dcterms:created xsi:type="dcterms:W3CDTF">2021-05-10T12:04:26Z</dcterms:created>
  <dcterms:modified xsi:type="dcterms:W3CDTF">2021-05-28T08:35:50Z</dcterms:modified>
</cp:coreProperties>
</file>